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383" r:id="rId2"/>
    <p:sldId id="375" r:id="rId3"/>
    <p:sldId id="351" r:id="rId4"/>
    <p:sldId id="296" r:id="rId5"/>
    <p:sldId id="308" r:id="rId6"/>
    <p:sldId id="353" r:id="rId7"/>
    <p:sldId id="258" r:id="rId8"/>
    <p:sldId id="361" r:id="rId9"/>
    <p:sldId id="302" r:id="rId10"/>
    <p:sldId id="359" r:id="rId11"/>
    <p:sldId id="360" r:id="rId12"/>
    <p:sldId id="377" r:id="rId13"/>
    <p:sldId id="374" r:id="rId14"/>
    <p:sldId id="384" r:id="rId15"/>
    <p:sldId id="381" r:id="rId16"/>
    <p:sldId id="382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C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2" y="9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 Cap Rate</a:t>
            </a:r>
            <a:r>
              <a:rPr lang="en-US" sz="2400" baseline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History by %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  <c:pt idx="3">
                  <c:v>2015-2016</c:v>
                </c:pt>
                <c:pt idx="4">
                  <c:v>2016-2017</c:v>
                </c:pt>
                <c:pt idx="5">
                  <c:v>2017-2018</c:v>
                </c:pt>
                <c:pt idx="6">
                  <c:v>2018-2019</c:v>
                </c:pt>
                <c:pt idx="7">
                  <c:v>2019-2020</c:v>
                </c:pt>
                <c:pt idx="8">
                  <c:v>2020-2021</c:v>
                </c:pt>
                <c:pt idx="9">
                  <c:v>2021-2022</c:v>
                </c:pt>
                <c:pt idx="10">
                  <c:v>2022-2023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</c:v>
                </c:pt>
                <c:pt idx="1">
                  <c:v>2</c:v>
                </c:pt>
                <c:pt idx="2">
                  <c:v>1.46</c:v>
                </c:pt>
                <c:pt idx="3">
                  <c:v>1.62</c:v>
                </c:pt>
                <c:pt idx="4">
                  <c:v>0.12</c:v>
                </c:pt>
                <c:pt idx="5">
                  <c:v>1.26</c:v>
                </c:pt>
                <c:pt idx="6">
                  <c:v>2</c:v>
                </c:pt>
                <c:pt idx="7">
                  <c:v>2.39</c:v>
                </c:pt>
                <c:pt idx="8">
                  <c:v>1.8</c:v>
                </c:pt>
                <c:pt idx="9">
                  <c:v>1.23</c:v>
                </c:pt>
                <c:pt idx="10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D62-4371-8BA3-80A347F7F6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479280"/>
        <c:axId val="384478104"/>
      </c:lineChart>
      <c:catAx>
        <c:axId val="384479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pPr>
            <a:endParaRPr lang="en-US"/>
          </a:p>
        </c:txPr>
        <c:crossAx val="384478104"/>
        <c:crosses val="autoZero"/>
        <c:auto val="1"/>
        <c:lblAlgn val="ctr"/>
        <c:lblOffset val="100"/>
        <c:noMultiLvlLbl val="0"/>
      </c:catAx>
      <c:valAx>
        <c:axId val="3844781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pPr>
            <a:endParaRPr lang="en-US"/>
          </a:p>
        </c:txPr>
        <c:crossAx val="3844792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2021-2022 WCSD Revenue by source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76B-42F8-A110-859ACFDF11AD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76B-42F8-A110-859ACFDF11AD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76B-42F8-A110-859ACFDF11AD}"/>
              </c:ext>
            </c:extLst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76B-42F8-A110-859ACFDF11AD}"/>
              </c:ext>
            </c:extLst>
          </c:dPt>
          <c:dPt>
            <c:idx val="4"/>
            <c:bubble3D val="0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76B-42F8-A110-859ACFDF11AD}"/>
              </c:ext>
            </c:extLst>
          </c:dPt>
          <c:dLbls>
            <c:dLbl>
              <c:idx val="0"/>
              <c:layout>
                <c:manualLayout>
                  <c:x val="-0.1614863271503694"/>
                  <c:y val="-0.23147313724520874"/>
                </c:manualLayout>
              </c:layout>
              <c:numFmt formatCode="0.0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Palatino Linotype" panose="020405020505050303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6B-42F8-A110-859ACFDF11AD}"/>
                </c:ext>
              </c:extLst>
            </c:dLbl>
            <c:dLbl>
              <c:idx val="1"/>
              <c:layout>
                <c:manualLayout>
                  <c:x val="0.17564449966596529"/>
                  <c:y val="9.2620140750594243E-2"/>
                </c:manualLayout>
              </c:layout>
              <c:numFmt formatCode="0.0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2"/>
                      </a:solidFill>
                      <a:effectLst/>
                      <a:latin typeface="Palatino Linotype" panose="020405020505050303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047602946805633"/>
                      <c:h val="0.163639233287057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6B-42F8-A110-859ACFDF11AD}"/>
                </c:ext>
              </c:extLst>
            </c:dLbl>
            <c:dLbl>
              <c:idx val="2"/>
              <c:layout>
                <c:manualLayout>
                  <c:x val="-7.4936879208152849E-3"/>
                  <c:y val="-6.5854216054928846E-2"/>
                </c:manualLayout>
              </c:layout>
              <c:numFmt formatCode="0.0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3"/>
                      </a:solidFill>
                      <a:effectLst/>
                      <a:latin typeface="Palatino Linotype" panose="020405020505050303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76B-42F8-A110-859ACFDF11AD}"/>
                </c:ext>
              </c:extLst>
            </c:dLbl>
            <c:dLbl>
              <c:idx val="3"/>
              <c:layout>
                <c:manualLayout>
                  <c:x val="0.17844873419818943"/>
                  <c:y val="0.10281292561589156"/>
                </c:manualLayout>
              </c:layout>
              <c:numFmt formatCode="0.0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4"/>
                      </a:solidFill>
                      <a:effectLst/>
                      <a:latin typeface="Palatino Linotype" panose="020405020505050303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6B-42F8-A110-859ACFDF11AD}"/>
                </c:ext>
              </c:extLst>
            </c:dLbl>
            <c:dLbl>
              <c:idx val="4"/>
              <c:layout>
                <c:manualLayout>
                  <c:x val="0.10457543492951171"/>
                  <c:y val="8.3937406486391863E-2"/>
                </c:manualLayout>
              </c:layout>
              <c:numFmt formatCode="0.0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5"/>
                      </a:solidFill>
                      <a:effectLst/>
                      <a:latin typeface="Palatino Linotype" panose="020405020505050303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76B-42F8-A110-859ACFDF11AD}"/>
                </c:ext>
              </c:extLst>
            </c:dLbl>
            <c:spPr>
              <a:solidFill>
                <a:srgbClr val="FFFFFF">
                  <a:alpha val="90000"/>
                </a:srgbClr>
              </a:solidFill>
              <a:ln w="12700" cap="flat" cmpd="sng" algn="ctr">
                <a:solidFill>
                  <a:srgbClr val="5B9BD5"/>
                </a:solidFill>
                <a:round/>
              </a:ln>
              <a:effectLst>
                <a:outerShdw blurRad="50800" dist="38100" dir="2700000" algn="tl" rotWithShape="0">
                  <a:srgbClr val="5B9BD5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Proposed Levy</c:v>
                </c:pt>
                <c:pt idx="2">
                  <c:v>Other Revenue</c:v>
                </c:pt>
                <c:pt idx="3">
                  <c:v>Proposed NYS Aid</c:v>
                </c:pt>
                <c:pt idx="4">
                  <c:v>Fund Balance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181192000</c:v>
                </c:pt>
                <c:pt idx="2">
                  <c:v>2389000</c:v>
                </c:pt>
                <c:pt idx="3">
                  <c:v>76930151</c:v>
                </c:pt>
                <c:pt idx="4">
                  <c:v>3750000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6B-42F8-A110-859ACFDF11AD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18332-A2D3-4570-9917-CE49123D36C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95791-3030-4969-B229-A7E1CC7B0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46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fld id="{1625E0CA-A5D7-4E40-93F5-7F0076871B0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2" tIns="46587" rIns="93172" bIns="4658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EBC44D65-5FC8-411B-A792-0C6D00A69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623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e793cf0c28_2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00" tIns="91300" rIns="91300" bIns="91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dirty="0"/>
          </a:p>
        </p:txBody>
      </p:sp>
      <p:sp>
        <p:nvSpPr>
          <p:cNvPr id="146" name="Google Shape;146;ge793cf0c28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65657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e793cf0c28_2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00" tIns="91300" rIns="91300" bIns="913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dirty="0"/>
          </a:p>
        </p:txBody>
      </p:sp>
      <p:sp>
        <p:nvSpPr>
          <p:cNvPr id="157" name="Google Shape;157;ge793cf0c28_2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91760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3" name="Google Shape;19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87095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2pPr>
            <a:lvl3pPr marL="1828754" lvl="2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marL="3047924" lvl="4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5pPr>
            <a:lvl6pPr marL="3657509" lvl="5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 dirty="0"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487017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 rot="5400000">
            <a:off x="7285038" y="1828801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1697038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2pPr>
            <a:lvl3pPr marL="1828754" lvl="2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marL="3047924" lvl="4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5pPr>
            <a:lvl6pPr marL="3657509" lvl="5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 dirty="0"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 dirty="0"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401874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E714F-3C39-4F9B-AE13-E325C2C52B0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180A-8B8A-438E-8C3C-0D0ADE7AF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7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1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 dirty="0"/>
          </a:p>
        </p:txBody>
      </p:sp>
      <p:sp>
        <p:nvSpPr>
          <p:cNvPr id="65" name="Google Shape;65;p1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883413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609585" lvl="0" indent="-304792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2000">
                <a:solidFill>
                  <a:srgbClr val="888888"/>
                </a:solidFill>
              </a:defRPr>
            </a:lvl1pPr>
            <a:lvl2pPr marL="1219170" lvl="1" indent="-304792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67">
                <a:solidFill>
                  <a:srgbClr val="888888"/>
                </a:solidFill>
              </a:defRPr>
            </a:lvl2pPr>
            <a:lvl3pPr marL="1828754" lvl="2" indent="-304792" algn="l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3pPr>
            <a:lvl4pPr marL="2438339" lvl="3" indent="-304792" algn="l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1100"/>
              <a:buNone/>
              <a:defRPr sz="1467">
                <a:solidFill>
                  <a:srgbClr val="888888"/>
                </a:solidFill>
              </a:defRPr>
            </a:lvl4pPr>
            <a:lvl5pPr marL="3047924" lvl="4" indent="-304792" algn="l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1100"/>
              <a:buNone/>
              <a:defRPr sz="1467">
                <a:solidFill>
                  <a:srgbClr val="888888"/>
                </a:solidFill>
              </a:defRPr>
            </a:lvl5pPr>
            <a:lvl6pPr marL="3657509" lvl="5" indent="-304792" algn="l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1100"/>
              <a:buNone/>
              <a:defRPr sz="1467">
                <a:solidFill>
                  <a:srgbClr val="888888"/>
                </a:solidFill>
              </a:defRPr>
            </a:lvl6pPr>
            <a:lvl7pPr marL="4267093" lvl="6" indent="-304792" algn="l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1100"/>
              <a:buNone/>
              <a:defRPr sz="1467">
                <a:solidFill>
                  <a:srgbClr val="888888"/>
                </a:solidFill>
              </a:defRPr>
            </a:lvl7pPr>
            <a:lvl8pPr marL="4876678" lvl="7" indent="-304792" algn="l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1100"/>
              <a:buNone/>
              <a:defRPr sz="1467">
                <a:solidFill>
                  <a:srgbClr val="888888"/>
                </a:solidFill>
              </a:defRPr>
            </a:lvl8pPr>
            <a:lvl9pPr marL="5486263" lvl="8" indent="-304792" algn="l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1100"/>
              <a:buNone/>
              <a:defRPr sz="1467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1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1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658636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82588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800"/>
            </a:lvl1pPr>
            <a:lvl2pPr marL="1219170" lvl="1" indent="-457189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2400"/>
            </a:lvl2pPr>
            <a:lvl3pPr marL="1828754" lvl="2" indent="-431789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3pPr>
            <a:lvl4pPr marL="2438339" lvl="3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867"/>
            </a:lvl4pPr>
            <a:lvl5pPr marL="3047924" lvl="4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 sz="1867"/>
            </a:lvl5pPr>
            <a:lvl6pPr marL="3657509" lvl="5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867"/>
            </a:lvl6pPr>
            <a:lvl7pPr marL="4267093" lvl="6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867"/>
            </a:lvl7pPr>
            <a:lvl8pPr marL="4876678" lvl="7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867"/>
            </a:lvl8pPr>
            <a:lvl9pPr marL="5486263" lvl="8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867"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82588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800"/>
            </a:lvl1pPr>
            <a:lvl2pPr marL="1219170" lvl="1" indent="-457189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2400"/>
            </a:lvl2pPr>
            <a:lvl3pPr marL="1828754" lvl="2" indent="-431789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3pPr>
            <a:lvl4pPr marL="2438339" lvl="3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867"/>
            </a:lvl4pPr>
            <a:lvl5pPr marL="3047924" lvl="4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 sz="1867"/>
            </a:lvl5pPr>
            <a:lvl6pPr marL="3657509" lvl="5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867"/>
            </a:lvl6pPr>
            <a:lvl7pPr marL="4267093" lvl="6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867"/>
            </a:lvl7pPr>
            <a:lvl8pPr marL="4876678" lvl="7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867"/>
            </a:lvl8pPr>
            <a:lvl9pPr marL="5486263" lvl="8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867"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1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 dirty="0"/>
          </a:p>
        </p:txBody>
      </p:sp>
      <p:sp>
        <p:nvSpPr>
          <p:cNvPr id="84" name="Google Shape;84;p1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10003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609585" lvl="0" indent="-304792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 b="1"/>
            </a:lvl1pPr>
            <a:lvl2pPr marL="1219170" lvl="1" indent="-304792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 b="1"/>
            </a:lvl2pPr>
            <a:lvl3pPr marL="1828754" lvl="2" indent="-304792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867" b="1"/>
            </a:lvl3pPr>
            <a:lvl4pPr marL="2438339" lvl="3" indent="-304792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4pPr>
            <a:lvl5pPr marL="3047924" lvl="4" indent="-304792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5pPr>
            <a:lvl6pPr marL="3657509" lvl="5" indent="-304792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6pPr>
            <a:lvl7pPr marL="4267093" lvl="6" indent="-304792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7pPr>
            <a:lvl8pPr marL="4876678" lvl="7" indent="-304792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8pPr>
            <a:lvl9pPr marL="5486263" lvl="8" indent="-304792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57189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400"/>
            </a:lvl1pPr>
            <a:lvl2pPr marL="1219170" lvl="1" indent="-431789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 sz="2000"/>
            </a:lvl2pPr>
            <a:lvl3pPr marL="1828754" lvl="2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867"/>
            </a:lvl3pPr>
            <a:lvl4pPr marL="2438339" lvl="3" indent="-40639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600"/>
            </a:lvl4pPr>
            <a:lvl5pPr marL="3047924" lvl="4" indent="-40639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Char char="»"/>
              <a:defRPr sz="1600"/>
            </a:lvl5pPr>
            <a:lvl6pPr marL="3657509" lvl="5" indent="-40639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600"/>
            </a:lvl6pPr>
            <a:lvl7pPr marL="4267093" lvl="6" indent="-40639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600"/>
            </a:lvl7pPr>
            <a:lvl8pPr marL="4876678" lvl="7" indent="-40639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600"/>
            </a:lvl8pPr>
            <a:lvl9pPr marL="5486263" lvl="8" indent="-40639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600"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3"/>
          </p:nvPr>
        </p:nvSpPr>
        <p:spPr>
          <a:xfrm>
            <a:off x="6193369" y="1535113"/>
            <a:ext cx="5389033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609585" lvl="0" indent="-304792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 b="1"/>
            </a:lvl1pPr>
            <a:lvl2pPr marL="1219170" lvl="1" indent="-304792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 b="1"/>
            </a:lvl2pPr>
            <a:lvl3pPr marL="1828754" lvl="2" indent="-304792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867" b="1"/>
            </a:lvl3pPr>
            <a:lvl4pPr marL="2438339" lvl="3" indent="-304792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4pPr>
            <a:lvl5pPr marL="3047924" lvl="4" indent="-304792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5pPr>
            <a:lvl6pPr marL="3657509" lvl="5" indent="-304792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6pPr>
            <a:lvl7pPr marL="4267093" lvl="6" indent="-304792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7pPr>
            <a:lvl8pPr marL="4876678" lvl="7" indent="-304792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8pPr>
            <a:lvl9pPr marL="5486263" lvl="8" indent="-304792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4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57189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400"/>
            </a:lvl1pPr>
            <a:lvl2pPr marL="1219170" lvl="1" indent="-431789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 sz="2000"/>
            </a:lvl2pPr>
            <a:lvl3pPr marL="1828754" lvl="2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867"/>
            </a:lvl3pPr>
            <a:lvl4pPr marL="2438339" lvl="3" indent="-40639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600"/>
            </a:lvl4pPr>
            <a:lvl5pPr marL="3047924" lvl="4" indent="-40639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Char char="»"/>
              <a:defRPr sz="1600"/>
            </a:lvl5pPr>
            <a:lvl6pPr marL="3657509" lvl="5" indent="-40639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600"/>
            </a:lvl6pPr>
            <a:lvl7pPr marL="4267093" lvl="6" indent="-40639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600"/>
            </a:lvl7pPr>
            <a:lvl8pPr marL="4876678" lvl="7" indent="-40639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600"/>
            </a:lvl8pPr>
            <a:lvl9pPr marL="5486263" lvl="8" indent="-40639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600"/>
            </a:lvl9pPr>
          </a:lstStyle>
          <a:p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 dirty="0"/>
          </a:p>
        </p:txBody>
      </p:sp>
      <p:sp>
        <p:nvSpPr>
          <p:cNvPr id="92" name="Google Shape;92;p1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 dirty="0"/>
          </a:p>
        </p:txBody>
      </p:sp>
      <p:sp>
        <p:nvSpPr>
          <p:cNvPr id="93" name="Google Shape;93;p1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4092306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 dirty="0"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 dirty="0"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58235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609602" y="273052"/>
            <a:ext cx="4011084" cy="1162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4766733" y="273052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507987" algn="l"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3200"/>
            </a:lvl1pPr>
            <a:lvl2pPr marL="1219170" lvl="1" indent="-482588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100"/>
              <a:buChar char="–"/>
              <a:defRPr sz="2800"/>
            </a:lvl2pPr>
            <a:lvl3pPr marL="1828754" lvl="2" indent="-457189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400"/>
            </a:lvl3pPr>
            <a:lvl4pPr marL="2438339" lvl="3" indent="-431789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 sz="2000"/>
            </a:lvl4pPr>
            <a:lvl5pPr marL="3047924" lvl="4" indent="-431789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»"/>
              <a:defRPr sz="2000"/>
            </a:lvl5pPr>
            <a:lvl6pPr marL="3657509" lvl="5" indent="-431789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6pPr>
            <a:lvl7pPr marL="4267093" lvl="6" indent="-431789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7pPr>
            <a:lvl8pPr marL="4876678" lvl="7" indent="-431789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8pPr>
            <a:lvl9pPr marL="5486263" lvl="8" indent="-431789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609602" y="1435102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304792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467"/>
            </a:lvl1pPr>
            <a:lvl2pPr marL="1219170" lvl="1" indent="-304792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2pPr>
            <a:lvl3pPr marL="1828754" lvl="2" indent="-304792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3pPr>
            <a:lvl4pPr marL="2438339" lvl="3" indent="-304792" algn="l">
              <a:spcBef>
                <a:spcPts val="133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933"/>
            </a:lvl4pPr>
            <a:lvl5pPr marL="3047924" lvl="4" indent="-304792" algn="l">
              <a:spcBef>
                <a:spcPts val="133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933"/>
            </a:lvl5pPr>
            <a:lvl6pPr marL="3657509" lvl="5" indent="-304792" algn="l">
              <a:spcBef>
                <a:spcPts val="133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933"/>
            </a:lvl6pPr>
            <a:lvl7pPr marL="4267093" lvl="6" indent="-304792" algn="l">
              <a:spcBef>
                <a:spcPts val="133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933"/>
            </a:lvl7pPr>
            <a:lvl8pPr marL="4876678" lvl="7" indent="-304792" algn="l">
              <a:spcBef>
                <a:spcPts val="133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933"/>
            </a:lvl8pPr>
            <a:lvl9pPr marL="5486263" lvl="8" indent="-304792" algn="l">
              <a:spcBef>
                <a:spcPts val="133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933"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 dirty="0"/>
          </a:p>
        </p:txBody>
      </p:sp>
      <p:sp>
        <p:nvSpPr>
          <p:cNvPr id="104" name="Google Shape;104;p2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 dirty="0"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77249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2389717" y="4800601"/>
            <a:ext cx="7315200" cy="56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2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spcBef>
                <a:spcPts val="6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304792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467"/>
            </a:lvl1pPr>
            <a:lvl2pPr marL="1219170" lvl="1" indent="-304792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2pPr>
            <a:lvl3pPr marL="1828754" lvl="2" indent="-304792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3pPr>
            <a:lvl4pPr marL="2438339" lvl="3" indent="-304792" algn="l">
              <a:spcBef>
                <a:spcPts val="133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933"/>
            </a:lvl4pPr>
            <a:lvl5pPr marL="3047924" lvl="4" indent="-304792" algn="l">
              <a:spcBef>
                <a:spcPts val="133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933"/>
            </a:lvl5pPr>
            <a:lvl6pPr marL="3657509" lvl="5" indent="-304792" algn="l">
              <a:spcBef>
                <a:spcPts val="133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933"/>
            </a:lvl6pPr>
            <a:lvl7pPr marL="4267093" lvl="6" indent="-304792" algn="l">
              <a:spcBef>
                <a:spcPts val="133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933"/>
            </a:lvl7pPr>
            <a:lvl8pPr marL="4876678" lvl="7" indent="-304792" algn="l">
              <a:spcBef>
                <a:spcPts val="133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933"/>
            </a:lvl8pPr>
            <a:lvl9pPr marL="5486263" lvl="8" indent="-304792" algn="l">
              <a:spcBef>
                <a:spcPts val="133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933"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 dirty="0"/>
          </a:p>
        </p:txBody>
      </p:sp>
      <p:sp>
        <p:nvSpPr>
          <p:cNvPr id="111" name="Google Shape;111;p2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 dirty="0"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99402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7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2pPr>
            <a:lvl3pPr marL="1828754" lvl="2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marL="3047924" lvl="4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5pPr>
            <a:lvl6pPr marL="3657509" lvl="5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 dirty="0"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 dirty="0"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685246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7CCE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810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79111053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6"/>
          <p:cNvSpPr/>
          <p:nvPr/>
        </p:nvSpPr>
        <p:spPr>
          <a:xfrm>
            <a:off x="2823903" y="3582865"/>
            <a:ext cx="6041200" cy="9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667" rIns="91433" bIns="45667" anchor="t" anchorCtr="0">
            <a:noAutofit/>
          </a:bodyPr>
          <a:lstStyle/>
          <a:p>
            <a:pPr algn="ctr"/>
            <a:endParaRPr sz="1867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6"/>
          <p:cNvSpPr/>
          <p:nvPr/>
        </p:nvSpPr>
        <p:spPr>
          <a:xfrm>
            <a:off x="216804" y="2848271"/>
            <a:ext cx="3941200" cy="27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667" rIns="91433" bIns="45667" anchor="t" anchorCtr="0">
            <a:noAutofit/>
          </a:bodyPr>
          <a:lstStyle/>
          <a:p>
            <a:pPr algn="ctr"/>
            <a:endParaRPr sz="2667" b="1" i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endParaRPr sz="3600" b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6"/>
          <p:cNvSpPr/>
          <p:nvPr/>
        </p:nvSpPr>
        <p:spPr>
          <a:xfrm>
            <a:off x="7241629" y="2848308"/>
            <a:ext cx="3941379" cy="2771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667" rIns="91433" bIns="45667" anchor="t" anchorCtr="0">
            <a:noAutofit/>
          </a:bodyPr>
          <a:lstStyle/>
          <a:p>
            <a:pPr algn="ctr"/>
            <a:endParaRPr sz="2667" b="1" i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endParaRPr sz="3600" b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6"/>
          <p:cNvSpPr txBox="1"/>
          <p:nvPr/>
        </p:nvSpPr>
        <p:spPr>
          <a:xfrm>
            <a:off x="120400" y="137533"/>
            <a:ext cx="11766800" cy="2218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67" tIns="60933" rIns="121867" bIns="60933" anchor="t" anchorCtr="0">
            <a:noAutofit/>
          </a:bodyPr>
          <a:lstStyle/>
          <a:p>
            <a:r>
              <a:rPr lang="en" sz="4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Wappingers Central School District </a:t>
            </a:r>
          </a:p>
          <a:p>
            <a:pPr lvl="0">
              <a:buSzPts val="3050"/>
            </a:pPr>
            <a:r>
              <a:rPr lang="en-US" sz="3733" b="1" dirty="0">
                <a:solidFill>
                  <a:srgbClr val="002060"/>
                </a:solidFill>
                <a:latin typeface="Times New Roman" panose="02020603050405020304" pitchFamily="18" charset="0"/>
                <a:ea typeface="Palatino Linotype"/>
                <a:cs typeface="Times New Roman" panose="02020603050405020304" pitchFamily="18" charset="0"/>
                <a:sym typeface="Palatino Linotype"/>
              </a:rPr>
              <a:t>Budget Process </a:t>
            </a:r>
            <a:r>
              <a:rPr lang="en-US" sz="3733" b="1">
                <a:solidFill>
                  <a:srgbClr val="002060"/>
                </a:solidFill>
                <a:latin typeface="Times New Roman" panose="02020603050405020304" pitchFamily="18" charset="0"/>
                <a:ea typeface="Palatino Linotype"/>
                <a:cs typeface="Times New Roman" panose="02020603050405020304" pitchFamily="18" charset="0"/>
                <a:sym typeface="Palatino Linotype"/>
              </a:rPr>
              <a:t>Explained – Part #</a:t>
            </a:r>
            <a:r>
              <a:rPr lang="en-US" sz="3733" b="1" dirty="0">
                <a:solidFill>
                  <a:srgbClr val="002060"/>
                </a:solidFill>
                <a:latin typeface="Times New Roman" panose="02020603050405020304" pitchFamily="18" charset="0"/>
                <a:ea typeface="Palatino Linotype"/>
                <a:cs typeface="Times New Roman" panose="02020603050405020304" pitchFamily="18" charset="0"/>
                <a:sym typeface="Palatino Linotype"/>
              </a:rPr>
              <a:t>2</a:t>
            </a:r>
            <a:endParaRPr lang="en-US" sz="3733" dirty="0">
              <a:solidFill>
                <a:srgbClr val="002060"/>
              </a:solidFill>
              <a:latin typeface="Times New Roman" panose="02020603050405020304" pitchFamily="18" charset="0"/>
              <a:ea typeface="Palatino Linotype"/>
              <a:cs typeface="Times New Roman" panose="02020603050405020304" pitchFamily="18" charset="0"/>
              <a:sym typeface="Palatino Linotype"/>
            </a:endParaRPr>
          </a:p>
          <a:p>
            <a:pPr lvl="0">
              <a:buSzPts val="2400"/>
            </a:pPr>
            <a:r>
              <a:rPr lang="en-US" sz="3733" b="1" dirty="0">
                <a:solidFill>
                  <a:srgbClr val="002060"/>
                </a:solidFill>
                <a:latin typeface="Times New Roman" panose="02020603050405020304" pitchFamily="18" charset="0"/>
                <a:ea typeface="Palatino Linotype"/>
                <a:cs typeface="Times New Roman" panose="02020603050405020304" pitchFamily="18" charset="0"/>
                <a:sym typeface="Palatino Linotype"/>
              </a:rPr>
              <a:t>February 21, 2023</a:t>
            </a:r>
          </a:p>
        </p:txBody>
      </p:sp>
      <p:sp>
        <p:nvSpPr>
          <p:cNvPr id="152" name="Google Shape;152;p26"/>
          <p:cNvSpPr/>
          <p:nvPr/>
        </p:nvSpPr>
        <p:spPr>
          <a:xfrm>
            <a:off x="359434" y="2410156"/>
            <a:ext cx="5745468" cy="3089683"/>
          </a:xfrm>
          <a:prstGeom prst="rect">
            <a:avLst/>
          </a:prstGeom>
          <a:solidFill>
            <a:srgbClr val="B7CCE4"/>
          </a:solidFill>
          <a:ln w="28575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67" tIns="121867" rIns="121867" bIns="121867" anchor="ctr" anchorCtr="0">
            <a:noAutofit/>
          </a:bodyPr>
          <a:lstStyle/>
          <a:p>
            <a:endParaRPr sz="2000" b="1" i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sz="2000" b="1" i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lnSpc>
                <a:spcPct val="115000"/>
              </a:lnSpc>
            </a:pPr>
            <a:r>
              <a:rPr lang="en" sz="2000" b="1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Mission of the Wappingers Central School District is to Empower ALL of our Students with the Competenc</a:t>
            </a:r>
            <a:r>
              <a:rPr lang="en-US" sz="2000" b="1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2000" b="1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 and Confidence to Challenge themselves, to Pursue their Passions, and to Realize their Potential while Growing as Responsible Members of their Community.</a:t>
            </a:r>
            <a:endParaRPr sz="1867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r>
              <a:rPr lang="en" sz="2000" b="1" i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867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sz="2000" b="1" i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sz="2000" b="1" i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3" name="Google Shape;153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83453" y="2410155"/>
            <a:ext cx="5146200" cy="3089683"/>
          </a:xfrm>
          <a:prstGeom prst="rect">
            <a:avLst/>
          </a:prstGeom>
          <a:noFill/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</p:pic>
      <p:sp>
        <p:nvSpPr>
          <p:cNvPr id="154" name="Google Shape;154;p26"/>
          <p:cNvSpPr txBox="1"/>
          <p:nvPr/>
        </p:nvSpPr>
        <p:spPr>
          <a:xfrm>
            <a:off x="6723581" y="1856445"/>
            <a:ext cx="4923473" cy="553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67" tIns="60933" rIns="121867" bIns="60933" anchor="t" anchorCtr="0">
            <a:noAutofit/>
          </a:bodyPr>
          <a:lstStyle/>
          <a:p>
            <a:r>
              <a:rPr lang="en" sz="3067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Empower, Challenge, Grow!</a:t>
            </a:r>
            <a:endParaRPr sz="2533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9" name="Google Shape;163;p27">
            <a:extLst>
              <a:ext uri="{FF2B5EF4-FFF2-40B4-BE49-F238E27FC236}">
                <a16:creationId xmlns:a16="http://schemas.microsoft.com/office/drawing/2014/main" id="{CC10C73F-F03C-4390-A47C-C2B5FB700BCB}"/>
              </a:ext>
            </a:extLst>
          </p:cNvPr>
          <p:cNvSpPr/>
          <p:nvPr/>
        </p:nvSpPr>
        <p:spPr>
          <a:xfrm>
            <a:off x="8903" y="2"/>
            <a:ext cx="12192000" cy="6857999"/>
          </a:xfrm>
          <a:prstGeom prst="rect">
            <a:avLst/>
          </a:prstGeom>
          <a:noFill/>
          <a:ln w="571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40">
              <a:defRPr/>
            </a:pPr>
            <a:endParaRPr sz="24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CEB1F9-CB81-4353-AC86-3AE22D716106}"/>
              </a:ext>
            </a:extLst>
          </p:cNvPr>
          <p:cNvSpPr/>
          <p:nvPr/>
        </p:nvSpPr>
        <p:spPr>
          <a:xfrm>
            <a:off x="2874708" y="6043205"/>
            <a:ext cx="62581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Moving Forward Together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37830" y="3762248"/>
            <a:ext cx="10266702" cy="24569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i="1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101702" y="798570"/>
            <a:ext cx="9677076" cy="512273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New York State Aid:</a:t>
            </a:r>
          </a:p>
          <a:p>
            <a:endParaRPr lang="en-US" sz="2000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Foundation Aid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 Day K Conversion Aid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Universal Pre-Kindergarten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BOCES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Cost Excess Cost Aid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Private Excess Cost Aid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Hardware &amp; Technology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Software, Library &amp; Textbook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 Aid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 Aid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9" name="Right Brace 68"/>
          <p:cNvSpPr/>
          <p:nvPr/>
        </p:nvSpPr>
        <p:spPr>
          <a:xfrm>
            <a:off x="5755026" y="1781048"/>
            <a:ext cx="228600" cy="1981200"/>
          </a:xfrm>
          <a:prstGeom prst="rightBrace">
            <a:avLst/>
          </a:prstGeom>
          <a:noFill/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ight Brace 69"/>
          <p:cNvSpPr/>
          <p:nvPr/>
        </p:nvSpPr>
        <p:spPr>
          <a:xfrm>
            <a:off x="5810351" y="4158970"/>
            <a:ext cx="228600" cy="1172395"/>
          </a:xfrm>
          <a:prstGeom prst="rightBrace">
            <a:avLst/>
          </a:prstGeom>
          <a:noFill/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475078" y="2334264"/>
            <a:ext cx="274656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Driven by NYS formula &amp; </a:t>
            </a:r>
            <a:br>
              <a:rPr lang="en-US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on enrollment</a:t>
            </a:r>
          </a:p>
        </p:txBody>
      </p:sp>
      <p:sp>
        <p:nvSpPr>
          <p:cNvPr id="72" name="Rectangle 71"/>
          <p:cNvSpPr/>
          <p:nvPr/>
        </p:nvSpPr>
        <p:spPr>
          <a:xfrm>
            <a:off x="6316148" y="4212858"/>
            <a:ext cx="3352800" cy="7884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 driven by </a:t>
            </a:r>
            <a:br>
              <a:rPr lang="en-US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WCSD expenses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079917" y="12196"/>
            <a:ext cx="3982528" cy="58477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York State Aid</a:t>
            </a:r>
          </a:p>
        </p:txBody>
      </p:sp>
      <p:sp>
        <p:nvSpPr>
          <p:cNvPr id="13" name="Google Shape;163;p27">
            <a:extLst>
              <a:ext uri="{FF2B5EF4-FFF2-40B4-BE49-F238E27FC236}">
                <a16:creationId xmlns:a16="http://schemas.microsoft.com/office/drawing/2014/main" id="{697FF1F9-97D0-4DE0-98DA-70AA43D1D0ED}"/>
              </a:ext>
            </a:extLst>
          </p:cNvPr>
          <p:cNvSpPr/>
          <p:nvPr/>
        </p:nvSpPr>
        <p:spPr>
          <a:xfrm>
            <a:off x="0" y="1"/>
            <a:ext cx="12192000" cy="6857999"/>
          </a:xfrm>
          <a:prstGeom prst="rect">
            <a:avLst/>
          </a:prstGeom>
          <a:noFill/>
          <a:ln w="571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  <a:defRPr/>
            </a:pPr>
            <a:endParaRPr sz="1867" kern="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A3F10B9-A535-4BA5-BC9A-097B1B0D28BC}"/>
              </a:ext>
            </a:extLst>
          </p:cNvPr>
          <p:cNvSpPr/>
          <p:nvPr/>
        </p:nvSpPr>
        <p:spPr>
          <a:xfrm>
            <a:off x="3826444" y="6384581"/>
            <a:ext cx="4470453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US" sz="2133" b="1" i="1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Moving Forward Together</a:t>
            </a:r>
          </a:p>
        </p:txBody>
      </p:sp>
      <p:sp>
        <p:nvSpPr>
          <p:cNvPr id="3" name="Rectangle 2"/>
          <p:cNvSpPr/>
          <p:nvPr/>
        </p:nvSpPr>
        <p:spPr>
          <a:xfrm>
            <a:off x="6475078" y="893389"/>
            <a:ext cx="4192485" cy="1143000"/>
          </a:xfrm>
          <a:prstGeom prst="rect">
            <a:avLst/>
          </a:prstGeom>
          <a:solidFill>
            <a:srgbClr val="FFFF00"/>
          </a:solidFill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Note:</a:t>
            </a:r>
          </a:p>
          <a:p>
            <a:pPr algn="ctr"/>
            <a:r>
              <a:rPr lang="en-US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WCSD is experiencing enrollment trends between elementary and secondary students.  </a:t>
            </a:r>
          </a:p>
          <a:p>
            <a:pPr algn="ctr"/>
            <a:r>
              <a:rPr lang="en-US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impacts NYS Aid.  </a:t>
            </a:r>
          </a:p>
          <a:p>
            <a:pPr algn="ctr"/>
            <a:r>
              <a:rPr lang="en-US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watching and planning for these trends.</a:t>
            </a:r>
          </a:p>
        </p:txBody>
      </p:sp>
    </p:spTree>
    <p:extLst>
      <p:ext uri="{BB962C8B-B14F-4D97-AF65-F5344CB8AC3E}">
        <p14:creationId xmlns:p14="http://schemas.microsoft.com/office/powerpoint/2010/main" val="699764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/>
          <p:nvPr/>
        </p:nvSpPr>
        <p:spPr>
          <a:xfrm>
            <a:off x="4156833" y="24978"/>
            <a:ext cx="3878334" cy="58477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Reimbursable Aids</a:t>
            </a:r>
          </a:p>
        </p:txBody>
      </p:sp>
      <p:sp>
        <p:nvSpPr>
          <p:cNvPr id="2" name="Rectangle 1"/>
          <p:cNvSpPr/>
          <p:nvPr/>
        </p:nvSpPr>
        <p:spPr>
          <a:xfrm>
            <a:off x="937830" y="3762248"/>
            <a:ext cx="10266702" cy="24569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i="1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92184" y="889562"/>
            <a:ext cx="10435892" cy="5477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br>
              <a:rPr lang="en-US" sz="2000" u="sng" dirty="0">
                <a:solidFill>
                  <a:srgbClr val="002060"/>
                </a:solidFill>
                <a:latin typeface="Palatino Linotype" panose="02040502050505030304" pitchFamily="18" charset="0"/>
              </a:rPr>
            </a:br>
            <a:r>
              <a:rPr lang="en-US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Textbook Aid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up to $58.25 reimbursement per student based on prior year applicable expenses</a:t>
            </a:r>
            <a:b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4863" indent="-28575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Definitions of Textbooks</a:t>
            </a:r>
          </a:p>
          <a:p>
            <a:pPr marL="1079500" lvl="1" indent="-285750"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Aidable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hard covered books, courseware or electronic based instructional materials, novels used to support the textbook, et al.</a:t>
            </a:r>
            <a:b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79500" lvl="1" indent="-28575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Aidable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encyclopedias, newspapers and magazines as periodicals, generic computer software, et al</a:t>
            </a:r>
          </a:p>
          <a:p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Instructional Computer Hardware &amp; Equipment Aid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the lesser of prior year expenditures OR $24.20 reimbursement per student x Resident Average Daily Attendance (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RWADA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Aid Ratio</a:t>
            </a:r>
            <a:b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4863" indent="-28575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Expenses eligible for aid are for those used in serving the computer-based needs of the instructional program.</a:t>
            </a:r>
            <a:b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4863" indent="-28575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instances where hardware serves as both instructional and non-instructional, ONLY the instructional portion can be claimed for aid purposes.</a:t>
            </a:r>
          </a:p>
          <a:p>
            <a:endParaRPr lang="en-US" sz="20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7" name="Google Shape;163;p27">
            <a:extLst>
              <a:ext uri="{FF2B5EF4-FFF2-40B4-BE49-F238E27FC236}">
                <a16:creationId xmlns:a16="http://schemas.microsoft.com/office/drawing/2014/main" id="{0604FBC4-8484-4D79-AD87-887DFA88BB1C}"/>
              </a:ext>
            </a:extLst>
          </p:cNvPr>
          <p:cNvSpPr/>
          <p:nvPr/>
        </p:nvSpPr>
        <p:spPr>
          <a:xfrm>
            <a:off x="0" y="1"/>
            <a:ext cx="12192000" cy="6857999"/>
          </a:xfrm>
          <a:prstGeom prst="rect">
            <a:avLst/>
          </a:prstGeom>
          <a:noFill/>
          <a:ln w="571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  <a:defRPr/>
            </a:pPr>
            <a:endParaRPr sz="1867" kern="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ACEE2D4-ED67-477D-8799-EBA72BF3F922}"/>
              </a:ext>
            </a:extLst>
          </p:cNvPr>
          <p:cNvSpPr/>
          <p:nvPr/>
        </p:nvSpPr>
        <p:spPr>
          <a:xfrm>
            <a:off x="3826444" y="6384581"/>
            <a:ext cx="4470453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US" sz="2133" b="1" i="1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Moving Forward Together</a:t>
            </a:r>
          </a:p>
        </p:txBody>
      </p:sp>
    </p:spTree>
    <p:extLst>
      <p:ext uri="{BB962C8B-B14F-4D97-AF65-F5344CB8AC3E}">
        <p14:creationId xmlns:p14="http://schemas.microsoft.com/office/powerpoint/2010/main" val="1888319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37830" y="3762248"/>
            <a:ext cx="10266702" cy="24569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i="1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081959" y="855897"/>
            <a:ext cx="9830456" cy="51869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br>
              <a:rPr lang="en-US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Software: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 to $14.98 reimbursement per student based on prior year expenses</a:t>
            </a:r>
            <a:b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738" indent="-28575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Expenses must meet eligibility requirements for Computer Software Aid</a:t>
            </a:r>
          </a:p>
          <a:p>
            <a:pPr marL="914400" lvl="1" indent="-285750">
              <a:buFont typeface="Wingdings" panose="05000000000000000000" pitchFamily="2" charset="2"/>
              <a:buChar char="Ø"/>
            </a:pPr>
            <a:r>
              <a:rPr lang="en-US" sz="20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Aidable</a:t>
            </a:r>
            <a:r>
              <a:rPr lang="en-US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purchase price of educational program software, annual licensing for software purchases, et al</a:t>
            </a:r>
            <a:b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285750">
              <a:buFont typeface="Wingdings" panose="05000000000000000000" pitchFamily="2" charset="2"/>
              <a:buChar char="Ø"/>
            </a:pPr>
            <a:r>
              <a:rPr lang="en-US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</a:t>
            </a:r>
            <a:r>
              <a:rPr lang="en-US" sz="20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Aidable</a:t>
            </a:r>
            <a:r>
              <a:rPr lang="en-US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lease expenses for educational program software, et al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Library Materials Aid: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 to $6.25 reimbursement per student based on prior year expenses</a:t>
            </a:r>
            <a:b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6738" indent="-28575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Expenses must meet eligibility requirements for Library Materials Aid</a:t>
            </a:r>
          </a:p>
          <a:p>
            <a:pPr marL="914400" lvl="1" indent="-285750">
              <a:buFont typeface="Wingdings" panose="05000000000000000000" pitchFamily="2" charset="2"/>
              <a:buChar char="Ø"/>
            </a:pPr>
            <a:r>
              <a:rPr lang="en-US" sz="20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Aidable</a:t>
            </a:r>
            <a:r>
              <a:rPr lang="en-US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materials that are catalogued for inclusion in the school library/media center, materials with a useful life of over one year, materials that are not eligible for textbook aid or computer software aid</a:t>
            </a:r>
            <a:b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285750">
              <a:buFont typeface="Wingdings" panose="05000000000000000000" pitchFamily="2" charset="2"/>
              <a:buChar char="Ø"/>
            </a:pPr>
            <a:r>
              <a:rPr lang="en-US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</a:t>
            </a:r>
            <a:r>
              <a:rPr lang="en-US" sz="20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Aidable</a:t>
            </a:r>
            <a:r>
              <a:rPr lang="en-US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online databases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4070569" y="54046"/>
            <a:ext cx="4050862" cy="58477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Reimbursable Aids</a:t>
            </a:r>
          </a:p>
        </p:txBody>
      </p:sp>
      <p:sp>
        <p:nvSpPr>
          <p:cNvPr id="7" name="Google Shape;163;p27">
            <a:extLst>
              <a:ext uri="{FF2B5EF4-FFF2-40B4-BE49-F238E27FC236}">
                <a16:creationId xmlns:a16="http://schemas.microsoft.com/office/drawing/2014/main" id="{B6502EFF-05AF-4BEC-AB1E-D666F92A249D}"/>
              </a:ext>
            </a:extLst>
          </p:cNvPr>
          <p:cNvSpPr/>
          <p:nvPr/>
        </p:nvSpPr>
        <p:spPr>
          <a:xfrm>
            <a:off x="0" y="1"/>
            <a:ext cx="12192000" cy="6857999"/>
          </a:xfrm>
          <a:prstGeom prst="rect">
            <a:avLst/>
          </a:prstGeom>
          <a:noFill/>
          <a:ln w="571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  <a:defRPr/>
            </a:pPr>
            <a:endParaRPr sz="1867" kern="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BB6C20-B9B1-49DF-ACC3-5FDF64C67BC2}"/>
              </a:ext>
            </a:extLst>
          </p:cNvPr>
          <p:cNvSpPr/>
          <p:nvPr/>
        </p:nvSpPr>
        <p:spPr>
          <a:xfrm>
            <a:off x="3826444" y="6384581"/>
            <a:ext cx="4470453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US" sz="2133" b="1" i="1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Moving Forward Together</a:t>
            </a:r>
          </a:p>
        </p:txBody>
      </p:sp>
    </p:spTree>
    <p:extLst>
      <p:ext uri="{BB962C8B-B14F-4D97-AF65-F5344CB8AC3E}">
        <p14:creationId xmlns:p14="http://schemas.microsoft.com/office/powerpoint/2010/main" val="2150360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/>
          <p:cNvSpPr/>
          <p:nvPr/>
        </p:nvSpPr>
        <p:spPr>
          <a:xfrm>
            <a:off x="596983" y="56502"/>
            <a:ext cx="10976451" cy="1030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2023-2024 Revenue Sources</a:t>
            </a:r>
          </a:p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 Addition to New York State Aid</a:t>
            </a:r>
          </a:p>
        </p:txBody>
      </p:sp>
      <p:sp>
        <p:nvSpPr>
          <p:cNvPr id="64" name="Rectangle 63"/>
          <p:cNvSpPr/>
          <p:nvPr/>
        </p:nvSpPr>
        <p:spPr>
          <a:xfrm>
            <a:off x="1543404" y="1796723"/>
            <a:ext cx="10386928" cy="3817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 in Lieu of Taxes (PILOT)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 Earnings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Continuing Education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Tuition – Foster Care</a:t>
            </a:r>
            <a:b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 Services Billing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Insurance Recoveries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Gifts &amp; Donations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Miscellaneous</a:t>
            </a:r>
          </a:p>
        </p:txBody>
      </p:sp>
      <p:sp>
        <p:nvSpPr>
          <p:cNvPr id="7" name="Google Shape;163;p27">
            <a:extLst>
              <a:ext uri="{FF2B5EF4-FFF2-40B4-BE49-F238E27FC236}">
                <a16:creationId xmlns:a16="http://schemas.microsoft.com/office/drawing/2014/main" id="{95D7DEAF-E43D-4287-BF68-0A116C526F47}"/>
              </a:ext>
            </a:extLst>
          </p:cNvPr>
          <p:cNvSpPr/>
          <p:nvPr/>
        </p:nvSpPr>
        <p:spPr>
          <a:xfrm>
            <a:off x="0" y="1"/>
            <a:ext cx="12192000" cy="6857999"/>
          </a:xfrm>
          <a:prstGeom prst="rect">
            <a:avLst/>
          </a:prstGeom>
          <a:noFill/>
          <a:ln w="571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  <a:defRPr/>
            </a:pPr>
            <a:endParaRPr sz="1867" kern="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FEE4C8-E396-4184-9C20-DE9E3D7F42EF}"/>
              </a:ext>
            </a:extLst>
          </p:cNvPr>
          <p:cNvSpPr/>
          <p:nvPr/>
        </p:nvSpPr>
        <p:spPr>
          <a:xfrm>
            <a:off x="3826444" y="6384581"/>
            <a:ext cx="4470453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US" sz="2133" b="1" i="1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Moving Forward Together</a:t>
            </a:r>
          </a:p>
        </p:txBody>
      </p:sp>
    </p:spTree>
    <p:extLst>
      <p:ext uri="{BB962C8B-B14F-4D97-AF65-F5344CB8AC3E}">
        <p14:creationId xmlns:p14="http://schemas.microsoft.com/office/powerpoint/2010/main" val="339266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/>
          <p:nvPr>
            <p:extLst/>
          </p:nvPr>
        </p:nvGraphicFramePr>
        <p:xfrm>
          <a:off x="674029" y="961483"/>
          <a:ext cx="10863083" cy="5491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ctangle 11"/>
          <p:cNvSpPr/>
          <p:nvPr/>
        </p:nvSpPr>
        <p:spPr>
          <a:xfrm>
            <a:off x="8662222" y="1036299"/>
            <a:ext cx="3098055" cy="13236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667" dirty="0">
                <a:ln w="12700">
                  <a:noFill/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2022-2023 </a:t>
            </a:r>
          </a:p>
          <a:p>
            <a:pPr algn="r"/>
            <a:r>
              <a:rPr lang="en-US" sz="2667" dirty="0">
                <a:ln w="12700">
                  <a:noFill/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Approved Budget</a:t>
            </a:r>
          </a:p>
          <a:p>
            <a:pPr algn="r"/>
            <a:r>
              <a:rPr lang="en-US" sz="2667" dirty="0">
                <a:ln w="12700">
                  <a:noFill/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$265,714,022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356BA9-7E8D-4AF9-BB03-5A32BEF37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5534" y="160087"/>
            <a:ext cx="8409879" cy="548925"/>
          </a:xfrm>
        </p:spPr>
        <p:txBody>
          <a:bodyPr>
            <a:normAutofit fontScale="90000"/>
          </a:bodyPr>
          <a:lstStyle/>
          <a:p>
            <a:r>
              <a:rPr lang="en-US" sz="3733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2022-2023 WCSD Revenue by Source</a:t>
            </a:r>
            <a:endParaRPr lang="en-US" sz="3733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Google Shape;163;p27">
            <a:extLst>
              <a:ext uri="{FF2B5EF4-FFF2-40B4-BE49-F238E27FC236}">
                <a16:creationId xmlns:a16="http://schemas.microsoft.com/office/drawing/2014/main" id="{4BCD9575-3BB0-4221-B478-99DD26BD8D39}"/>
              </a:ext>
            </a:extLst>
          </p:cNvPr>
          <p:cNvSpPr/>
          <p:nvPr/>
        </p:nvSpPr>
        <p:spPr>
          <a:xfrm>
            <a:off x="8903" y="2"/>
            <a:ext cx="12192000" cy="6857999"/>
          </a:xfrm>
          <a:prstGeom prst="rect">
            <a:avLst/>
          </a:prstGeom>
          <a:noFill/>
          <a:ln w="571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40">
              <a:defRPr/>
            </a:pPr>
            <a:endParaRPr sz="24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" name="Google Shape;233;p35">
            <a:extLst>
              <a:ext uri="{FF2B5EF4-FFF2-40B4-BE49-F238E27FC236}">
                <a16:creationId xmlns:a16="http://schemas.microsoft.com/office/drawing/2014/main" id="{9B721455-DD82-4E71-8F81-B8523907F1DC}"/>
              </a:ext>
            </a:extLst>
          </p:cNvPr>
          <p:cNvGrpSpPr/>
          <p:nvPr/>
        </p:nvGrpSpPr>
        <p:grpSpPr>
          <a:xfrm>
            <a:off x="2640940" y="6368756"/>
            <a:ext cx="6958784" cy="377544"/>
            <a:chOff x="2157481" y="6309569"/>
            <a:chExt cx="7322680" cy="377544"/>
          </a:xfrm>
        </p:grpSpPr>
        <p:sp>
          <p:nvSpPr>
            <p:cNvPr id="11" name="Google Shape;234;p35">
              <a:extLst>
                <a:ext uri="{FF2B5EF4-FFF2-40B4-BE49-F238E27FC236}">
                  <a16:creationId xmlns:a16="http://schemas.microsoft.com/office/drawing/2014/main" id="{E33473EB-7EE1-4BAE-B654-2A5BBA21C1CE}"/>
                </a:ext>
              </a:extLst>
            </p:cNvPr>
            <p:cNvSpPr/>
            <p:nvPr/>
          </p:nvSpPr>
          <p:spPr>
            <a:xfrm>
              <a:off x="2692661" y="6395294"/>
              <a:ext cx="6787500" cy="240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67" tIns="34267" rIns="68567" bIns="34267" anchor="t" anchorCtr="0">
              <a:noAutofit/>
            </a:bodyPr>
            <a:lstStyle/>
            <a:p>
              <a:pPr>
                <a:buClr>
                  <a:srgbClr val="000000"/>
                </a:buClr>
                <a:buSzPts val="900"/>
              </a:pPr>
              <a:r>
                <a:rPr lang="en" sz="1200" i="1" dirty="0">
                  <a:solidFill>
                    <a:srgbClr val="4A86E8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We believe that active and continuous learning is essential for individuals and communities to flourish.</a:t>
              </a:r>
              <a:endParaRPr sz="1200" i="1" dirty="0">
                <a:solidFill>
                  <a:srgbClr val="4A86E8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id="13" name="Google Shape;235;p35">
              <a:extLst>
                <a:ext uri="{FF2B5EF4-FFF2-40B4-BE49-F238E27FC236}">
                  <a16:creationId xmlns:a16="http://schemas.microsoft.com/office/drawing/2014/main" id="{468FE8DF-EE00-4755-B4E5-FEFD55D814A8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2157481" y="6309569"/>
              <a:ext cx="559819" cy="377544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862120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2574391" y="164765"/>
            <a:ext cx="7033324" cy="87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733" b="1" dirty="0">
                <a:solidFill>
                  <a:srgbClr val="002060"/>
                </a:solidFill>
                <a:latin typeface="Times New Roman" panose="02020603050405020304" pitchFamily="18" charset="0"/>
                <a:ea typeface="Palatino Linotype" charset="0"/>
                <a:cs typeface="Times New Roman" panose="02020603050405020304" pitchFamily="18" charset="0"/>
              </a:rPr>
              <a:t>Upcoming Budget Presentations</a:t>
            </a:r>
            <a:endParaRPr lang="en-US" sz="4267" b="1" i="1" dirty="0">
              <a:solidFill>
                <a:srgbClr val="002060"/>
              </a:solidFill>
              <a:latin typeface="Times New Roman" panose="02020603050405020304" pitchFamily="18" charset="0"/>
              <a:ea typeface="Palatino Linotype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0582" y="1092315"/>
            <a:ext cx="12071417" cy="4526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0855" indent="-535504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11/7/22	Superintendent’s Forum “The Budget Process” - Part 1</a:t>
            </a:r>
          </a:p>
          <a:p>
            <a:pPr marL="1140855" indent="-535504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2/13/23	2023-24 Preliminary Budget Presentation #1</a:t>
            </a:r>
          </a:p>
          <a:p>
            <a:pPr marL="1140855" indent="-535504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2/21/23 	Superintendent’s Forum “The Budget Process” - Part 2 </a:t>
            </a:r>
            <a:r>
              <a:rPr lang="en-US" sz="2133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(English &amp; Spanish)</a:t>
            </a:r>
            <a:b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2/27/23	2023-24 Preliminary Budget Presentation #2</a:t>
            </a:r>
            <a:br>
              <a:rPr lang="en-US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2/27/23 	2023-24 Vehicle Replacement Plan Presentation </a:t>
            </a:r>
            <a:br>
              <a:rPr lang="en-US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3/27/23	2023-24 Superintendent’s Recommended Budget Presentation #1</a:t>
            </a:r>
            <a:br>
              <a:rPr lang="en-US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4/11/23	State Aid Update &amp; Superintendent’s Recommended Budget #2</a:t>
            </a:r>
            <a:br>
              <a:rPr lang="en-US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4/17/23	2023-24 Budget Adoption</a:t>
            </a:r>
            <a:br>
              <a:rPr lang="en-US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33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5/8/23 	Community Forum – State Mandated Public Hearing on the Budget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14479A8-D297-43D4-AC1A-307311192727}"/>
              </a:ext>
            </a:extLst>
          </p:cNvPr>
          <p:cNvSpPr/>
          <p:nvPr/>
        </p:nvSpPr>
        <p:spPr>
          <a:xfrm>
            <a:off x="3895682" y="5632094"/>
            <a:ext cx="4390740" cy="502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67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16, 2023 - Budget Vote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51E554-73BF-43E2-A78C-3DA3FFD3560F}"/>
              </a:ext>
            </a:extLst>
          </p:cNvPr>
          <p:cNvSpPr/>
          <p:nvPr/>
        </p:nvSpPr>
        <p:spPr>
          <a:xfrm>
            <a:off x="4149521" y="6168010"/>
            <a:ext cx="3820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Moving Forward Together</a:t>
            </a:r>
          </a:p>
        </p:txBody>
      </p:sp>
    </p:spTree>
    <p:extLst>
      <p:ext uri="{BB962C8B-B14F-4D97-AF65-F5344CB8AC3E}">
        <p14:creationId xmlns:p14="http://schemas.microsoft.com/office/powerpoint/2010/main" val="2046100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4176FA7-9082-4608-A2A6-652E91D2B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7021" y="482064"/>
            <a:ext cx="9485495" cy="1325563"/>
          </a:xfrm>
        </p:spPr>
        <p:txBody>
          <a:bodyPr>
            <a:noAutofit/>
          </a:bodyPr>
          <a:lstStyle/>
          <a:p>
            <a:r>
              <a:rPr lang="en-US" sz="4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to the WCSD community.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B412EA-2E9A-4772-B120-5D43DEE704D9}"/>
              </a:ext>
            </a:extLst>
          </p:cNvPr>
          <p:cNvSpPr/>
          <p:nvPr/>
        </p:nvSpPr>
        <p:spPr>
          <a:xfrm>
            <a:off x="2665405" y="5086676"/>
            <a:ext cx="69800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Moving Forward Together</a:t>
            </a:r>
          </a:p>
        </p:txBody>
      </p:sp>
      <p:sp>
        <p:nvSpPr>
          <p:cNvPr id="6" name="Google Shape;152;p26">
            <a:extLst>
              <a:ext uri="{FF2B5EF4-FFF2-40B4-BE49-F238E27FC236}">
                <a16:creationId xmlns:a16="http://schemas.microsoft.com/office/drawing/2014/main" id="{9DF6C0BE-F925-4AE9-9615-C1EB8EAEAE07}"/>
              </a:ext>
            </a:extLst>
          </p:cNvPr>
          <p:cNvSpPr/>
          <p:nvPr/>
        </p:nvSpPr>
        <p:spPr>
          <a:xfrm>
            <a:off x="813896" y="2344240"/>
            <a:ext cx="10562024" cy="1835227"/>
          </a:xfrm>
          <a:prstGeom prst="rect">
            <a:avLst/>
          </a:prstGeom>
          <a:solidFill>
            <a:srgbClr val="B7CCE4"/>
          </a:solidFill>
          <a:ln w="28575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67" tIns="121867" rIns="121867" bIns="121867" anchor="ctr" anchorCtr="0">
            <a:noAutofit/>
          </a:bodyPr>
          <a:lstStyle/>
          <a:p>
            <a:endParaRPr sz="2000" b="1" i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sz="2000" b="1" i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just">
              <a:lnSpc>
                <a:spcPct val="115000"/>
              </a:lnSpc>
            </a:pPr>
            <a:r>
              <a:rPr lang="en" sz="2133" b="1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Mission of the Wappingers Central School District is to Empower ALL of our Students with the Competenc</a:t>
            </a:r>
            <a:r>
              <a:rPr lang="en-US" sz="2133" b="1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lang="en" sz="2133" b="1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 and Confidence to Challenge themselves, to Pursue their Passions, and to Realize their Potential while Growing as Responsible Members of their Community.</a:t>
            </a:r>
            <a:endParaRPr sz="2133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/>
            <a:endParaRPr sz="2133" b="1" i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sz="2000" b="1" i="1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8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7"/>
          <p:cNvSpPr/>
          <p:nvPr/>
        </p:nvSpPr>
        <p:spPr>
          <a:xfrm>
            <a:off x="2823903" y="3582865"/>
            <a:ext cx="6041200" cy="9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667" rIns="91433" bIns="45667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b="1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7"/>
          <p:cNvSpPr/>
          <p:nvPr/>
        </p:nvSpPr>
        <p:spPr>
          <a:xfrm>
            <a:off x="216804" y="2848271"/>
            <a:ext cx="3941200" cy="27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667" rIns="91433" bIns="45667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2667" b="1" i="1" kern="0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defTabSz="1219170">
              <a:buClr>
                <a:srgbClr val="000000"/>
              </a:buClr>
            </a:pPr>
            <a:endParaRPr sz="3600" b="1" kern="0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27"/>
          <p:cNvSpPr/>
          <p:nvPr/>
        </p:nvSpPr>
        <p:spPr>
          <a:xfrm>
            <a:off x="7241629" y="2848306"/>
            <a:ext cx="3941379" cy="2771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667" rIns="91433" bIns="45667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2667" b="1" i="1" kern="0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defTabSz="1219170">
              <a:buClr>
                <a:srgbClr val="000000"/>
              </a:buClr>
            </a:pPr>
            <a:endParaRPr sz="3600" b="1" kern="0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7"/>
          <p:cNvSpPr txBox="1"/>
          <p:nvPr/>
        </p:nvSpPr>
        <p:spPr>
          <a:xfrm>
            <a:off x="1433119" y="3101274"/>
            <a:ext cx="9362699" cy="3261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67" tIns="60933" rIns="121867" bIns="60933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400" b="1" u="sng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Senior Staff Administration</a:t>
            </a:r>
            <a:endParaRPr sz="2400" kern="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219170">
              <a:buClr>
                <a:srgbClr val="000000"/>
              </a:buClr>
            </a:pPr>
            <a:r>
              <a:rPr lang="en" sz="1867" b="1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Dr. Dwight Bonk</a:t>
            </a:r>
            <a:r>
              <a:rPr lang="en" sz="1867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" sz="1867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Superintendent of Schools</a:t>
            </a:r>
            <a:endParaRPr sz="1867" kern="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219170">
              <a:buClr>
                <a:srgbClr val="000000"/>
              </a:buClr>
            </a:pPr>
            <a:r>
              <a:rPr lang="en" sz="1867" b="1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Daren Lolkema</a:t>
            </a:r>
            <a:r>
              <a:rPr lang="en" sz="1867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" sz="1867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Assistant Superintendent for </a:t>
            </a:r>
            <a:r>
              <a:rPr lang="en-US" sz="1867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Administration</a:t>
            </a:r>
            <a:r>
              <a:rPr lang="en" sz="1867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Information Systems</a:t>
            </a:r>
            <a:endParaRPr sz="1867" kern="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219170">
              <a:buClr>
                <a:srgbClr val="000000"/>
              </a:buClr>
            </a:pPr>
            <a:r>
              <a:rPr lang="en" sz="1867" b="1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Dr. Michelle Cardwell</a:t>
            </a:r>
            <a:r>
              <a:rPr lang="en" sz="1867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" sz="1867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Assistant Superintendent for Curriculum and Instruction</a:t>
            </a:r>
            <a:endParaRPr sz="1867" kern="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219170">
              <a:buClr>
                <a:srgbClr val="000000"/>
              </a:buClr>
            </a:pPr>
            <a:r>
              <a:rPr lang="en" sz="1867" b="1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Kristen </a:t>
            </a:r>
            <a:r>
              <a:rPr lang="en-US" sz="1867" b="1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Dainty</a:t>
            </a:r>
            <a:r>
              <a:rPr lang="en" sz="1867" b="1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" sz="1867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Assistant Superintendent for Finance and Business Development</a:t>
            </a:r>
            <a:br>
              <a:rPr lang="en" sz="1867" b="1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1867" b="1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Richard Zipp</a:t>
            </a:r>
            <a:r>
              <a:rPr lang="en" sz="1867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Assistant Superintendent for Student Support Services and Accessible Education</a:t>
            </a:r>
            <a:br>
              <a:rPr lang="en" sz="1867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1867" b="1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Renee Harris</a:t>
            </a:r>
            <a:r>
              <a:rPr lang="en" sz="1867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Director of Human Resources</a:t>
            </a:r>
            <a:endParaRPr sz="1867" kern="0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219170">
              <a:buClr>
                <a:srgbClr val="000000"/>
              </a:buClr>
            </a:pPr>
            <a:r>
              <a:rPr lang="en" sz="1867" b="1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Ronald Broas</a:t>
            </a:r>
            <a:r>
              <a:rPr lang="en" sz="1867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" sz="1867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Director of Facilities and Operations</a:t>
            </a:r>
            <a:br>
              <a:rPr lang="en" sz="1867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1867" kern="0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defTabSz="1219170">
              <a:buClr>
                <a:srgbClr val="000000"/>
              </a:buClr>
            </a:pPr>
            <a:r>
              <a:rPr lang="en" sz="1867" b="1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Alberta Pedro, </a:t>
            </a:r>
            <a:r>
              <a:rPr lang="en" sz="1867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District Clerk and Secretary to the Superintendent</a:t>
            </a:r>
            <a:endParaRPr sz="1867" kern="0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4" name="Google Shape;164;p27"/>
          <p:cNvSpPr txBox="1"/>
          <p:nvPr/>
        </p:nvSpPr>
        <p:spPr>
          <a:xfrm>
            <a:off x="2435465" y="942485"/>
            <a:ext cx="7338875" cy="2278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67" tIns="60933" rIns="121867" bIns="60933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" sz="2400" b="1" u="sng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Board of Education</a:t>
            </a:r>
            <a:endParaRPr sz="2400" kern="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219170">
              <a:buClr>
                <a:srgbClr val="000000"/>
              </a:buClr>
            </a:pPr>
            <a:r>
              <a:rPr lang="en" sz="2133" b="1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Lumia</a:t>
            </a:r>
            <a:r>
              <a:rPr lang="en" sz="2133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" sz="2133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President	</a:t>
            </a:r>
            <a:r>
              <a:rPr lang="en" sz="2133" b="1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Peggy Kelland</a:t>
            </a:r>
            <a:r>
              <a:rPr lang="en" sz="2133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Vice President</a:t>
            </a:r>
            <a:endParaRPr sz="2133" i="1" kern="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219170">
              <a:buClr>
                <a:srgbClr val="000000"/>
              </a:buClr>
            </a:pPr>
            <a:r>
              <a:rPr lang="en" sz="2133" b="1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Marie Johnson</a:t>
            </a:r>
            <a:r>
              <a:rPr lang="en" sz="2133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" sz="2133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Trustee</a:t>
            </a:r>
            <a:r>
              <a:rPr lang="en" sz="2133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133" b="1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Keith Odums</a:t>
            </a:r>
            <a:r>
              <a:rPr lang="en" sz="2133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" sz="2133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Trustee</a:t>
            </a:r>
            <a:endParaRPr sz="2133" kern="0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219170">
              <a:buClr>
                <a:srgbClr val="000000"/>
              </a:buClr>
            </a:pPr>
            <a:r>
              <a:rPr lang="en" sz="2133" b="1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Michael McFarland</a:t>
            </a:r>
            <a:r>
              <a:rPr lang="en" sz="2133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" sz="2133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Trustee</a:t>
            </a:r>
            <a:r>
              <a:rPr lang="en" sz="2133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133" b="1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Eddy A. Sloshower</a:t>
            </a:r>
            <a:r>
              <a:rPr lang="en" sz="2133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" sz="2133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Trustee</a:t>
            </a:r>
            <a:br>
              <a:rPr lang="en" sz="2133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133" b="1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Cheryl Migatz</a:t>
            </a:r>
            <a:r>
              <a:rPr lang="en" sz="2133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133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Trustee </a:t>
            </a:r>
            <a:r>
              <a:rPr lang="en" sz="2133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US" sz="2133" b="1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</a:t>
            </a:r>
            <a:r>
              <a:rPr lang="en" sz="2133" b="1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mes Spencer</a:t>
            </a:r>
            <a:r>
              <a:rPr lang="en" sz="2133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" sz="2133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Trustee</a:t>
            </a:r>
            <a:endParaRPr sz="2133" kern="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defTabSz="1219170">
              <a:buClr>
                <a:srgbClr val="000000"/>
              </a:buClr>
            </a:pPr>
            <a:r>
              <a:rPr lang="en" sz="2133" b="1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S. Morgan</a:t>
            </a:r>
            <a:r>
              <a:rPr lang="en" sz="2133" i="1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" sz="2133" kern="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Trustee</a:t>
            </a:r>
            <a:endParaRPr sz="2133" i="1" kern="0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Google Shape;163;p27">
            <a:extLst>
              <a:ext uri="{FF2B5EF4-FFF2-40B4-BE49-F238E27FC236}">
                <a16:creationId xmlns:a16="http://schemas.microsoft.com/office/drawing/2014/main" id="{73FE20B4-1B5B-4316-A414-E1587D052E23}"/>
              </a:ext>
            </a:extLst>
          </p:cNvPr>
          <p:cNvSpPr/>
          <p:nvPr/>
        </p:nvSpPr>
        <p:spPr>
          <a:xfrm>
            <a:off x="8903" y="2"/>
            <a:ext cx="12192000" cy="6857999"/>
          </a:xfrm>
          <a:prstGeom prst="rect">
            <a:avLst/>
          </a:prstGeom>
          <a:noFill/>
          <a:ln w="571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40">
              <a:buClr>
                <a:srgbClr val="000000"/>
              </a:buClr>
              <a:defRPr/>
            </a:pPr>
            <a:endParaRPr sz="1867" kern="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496F4C-A9D7-4DAC-9FC2-DE4556ADD36B}"/>
              </a:ext>
            </a:extLst>
          </p:cNvPr>
          <p:cNvSpPr txBox="1"/>
          <p:nvPr/>
        </p:nvSpPr>
        <p:spPr>
          <a:xfrm>
            <a:off x="1290228" y="9083"/>
            <a:ext cx="96233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>
              <a:buClr>
                <a:srgbClr val="FFFFFF"/>
              </a:buClr>
              <a:buSzPct val="25000"/>
            </a:pPr>
            <a:r>
              <a:rPr lang="en-US" sz="48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Palatino Linotype"/>
                <a:cs typeface="Times New Roman" panose="02020603050405020304" pitchFamily="18" charset="0"/>
                <a:sym typeface="Palatino Linotype"/>
              </a:rPr>
              <a:t>Wappingers Central School District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13FF04-92BC-42CD-A086-4D9288AF93DB}"/>
              </a:ext>
            </a:extLst>
          </p:cNvPr>
          <p:cNvSpPr/>
          <p:nvPr/>
        </p:nvSpPr>
        <p:spPr>
          <a:xfrm>
            <a:off x="3826444" y="6384581"/>
            <a:ext cx="4470453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US" sz="2133" b="1" i="1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Moving Forward Together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/>
          <p:cNvSpPr/>
          <p:nvPr/>
        </p:nvSpPr>
        <p:spPr>
          <a:xfrm>
            <a:off x="3115309" y="45890"/>
            <a:ext cx="6106581" cy="771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a School District Budget?</a:t>
            </a:r>
          </a:p>
        </p:txBody>
      </p:sp>
      <p:sp>
        <p:nvSpPr>
          <p:cNvPr id="3" name="Rectangle 2"/>
          <p:cNvSpPr/>
          <p:nvPr/>
        </p:nvSpPr>
        <p:spPr>
          <a:xfrm>
            <a:off x="933965" y="787820"/>
            <a:ext cx="10297621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school district budget…</a:t>
            </a:r>
            <a:b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Clr>
                <a:srgbClr val="002060"/>
              </a:buClr>
              <a:buSzPct val="90000"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provides for the educational needs of students while maintaining compliance with New York State (NYS).</a:t>
            </a:r>
          </a:p>
          <a:p>
            <a:pPr marL="800100" lvl="1" indent="-342900">
              <a:buClr>
                <a:srgbClr val="002060"/>
              </a:buClr>
              <a:buSzPct val="90000"/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Clr>
                <a:srgbClr val="002060"/>
              </a:buClr>
              <a:buSzPct val="90000"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annual spending plan for the District.</a:t>
            </a:r>
          </a:p>
          <a:p>
            <a:pPr marL="342900" indent="-342900">
              <a:buClr>
                <a:srgbClr val="002060"/>
              </a:buClr>
              <a:buSzPct val="90000"/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Clr>
                <a:srgbClr val="002060"/>
              </a:buClr>
              <a:buSzPct val="90000"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an aggregate view of all the financial numbers that drive the District’s operations for the following year.</a:t>
            </a:r>
          </a:p>
          <a:p>
            <a:pPr marL="800100" lvl="1" indent="-342900">
              <a:buClr>
                <a:srgbClr val="002060"/>
              </a:buClr>
              <a:buSzPct val="90000"/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Clr>
                <a:srgbClr val="002060"/>
              </a:buClr>
              <a:buSzPct val="90000"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created in alignment with the Board of Education annual goals.</a:t>
            </a:r>
          </a:p>
          <a:p>
            <a:pPr marL="342900" indent="-342900">
              <a:buClr>
                <a:srgbClr val="002060"/>
              </a:buClr>
              <a:buSzPct val="90000"/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Clr>
                <a:srgbClr val="002060"/>
              </a:buClr>
              <a:buSzPct val="90000"/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more than a collection of numbers; 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 reflection of the Mission and Core Values of the WCSD community.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1123824" y="1457515"/>
            <a:ext cx="7161805" cy="5038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9" name="Google Shape;163;p27">
            <a:extLst>
              <a:ext uri="{FF2B5EF4-FFF2-40B4-BE49-F238E27FC236}">
                <a16:creationId xmlns:a16="http://schemas.microsoft.com/office/drawing/2014/main" id="{912C5488-1153-4080-9710-182964C6333F}"/>
              </a:ext>
            </a:extLst>
          </p:cNvPr>
          <p:cNvSpPr/>
          <p:nvPr/>
        </p:nvSpPr>
        <p:spPr>
          <a:xfrm>
            <a:off x="0" y="1"/>
            <a:ext cx="12192000" cy="6857999"/>
          </a:xfrm>
          <a:prstGeom prst="rect">
            <a:avLst/>
          </a:prstGeom>
          <a:noFill/>
          <a:ln w="571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  <a:defRPr/>
            </a:pPr>
            <a:endParaRPr sz="1867" kern="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541CBC-5013-4A89-84CF-1F360DDCD6F2}"/>
              </a:ext>
            </a:extLst>
          </p:cNvPr>
          <p:cNvSpPr/>
          <p:nvPr/>
        </p:nvSpPr>
        <p:spPr>
          <a:xfrm>
            <a:off x="3826444" y="6384581"/>
            <a:ext cx="4470453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US" sz="2133" b="1" i="1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Moving Forward Together</a:t>
            </a:r>
          </a:p>
        </p:txBody>
      </p:sp>
    </p:spTree>
    <p:extLst>
      <p:ext uri="{BB962C8B-B14F-4D97-AF65-F5344CB8AC3E}">
        <p14:creationId xmlns:p14="http://schemas.microsoft.com/office/powerpoint/2010/main" val="1049408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>
          <a:xfrm>
            <a:off x="1439371" y="1424712"/>
            <a:ext cx="9567934" cy="27163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lvl="1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annual budget is based on recommendations from the buildings and offices, Board of Education, and the community.</a:t>
            </a:r>
          </a:p>
          <a:p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Board of Education adopts a budget in April (4/17/23) that is put forth before the voters on the 3</a:t>
            </a:r>
            <a:r>
              <a:rPr lang="en-US" sz="2800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Tuesday in May (5/16/23).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067392" y="45803"/>
            <a:ext cx="4057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 Budget</a:t>
            </a:r>
          </a:p>
        </p:txBody>
      </p:sp>
      <p:sp>
        <p:nvSpPr>
          <p:cNvPr id="11" name="Google Shape;163;p27">
            <a:extLst>
              <a:ext uri="{FF2B5EF4-FFF2-40B4-BE49-F238E27FC236}">
                <a16:creationId xmlns:a16="http://schemas.microsoft.com/office/drawing/2014/main" id="{314E6623-C47D-4DC0-87A6-CA9A6F095F3F}"/>
              </a:ext>
            </a:extLst>
          </p:cNvPr>
          <p:cNvSpPr/>
          <p:nvPr/>
        </p:nvSpPr>
        <p:spPr>
          <a:xfrm>
            <a:off x="0" y="1"/>
            <a:ext cx="12192000" cy="6857999"/>
          </a:xfrm>
          <a:prstGeom prst="rect">
            <a:avLst/>
          </a:prstGeom>
          <a:noFill/>
          <a:ln w="571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  <a:defRPr/>
            </a:pPr>
            <a:endParaRPr sz="1867" kern="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3025C9D-CCB0-481B-800E-4B08721C7FCB}"/>
              </a:ext>
            </a:extLst>
          </p:cNvPr>
          <p:cNvSpPr/>
          <p:nvPr/>
        </p:nvSpPr>
        <p:spPr>
          <a:xfrm>
            <a:off x="3826444" y="6384581"/>
            <a:ext cx="4470453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US" sz="2133" b="1" i="1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Moving Forward Together</a:t>
            </a:r>
          </a:p>
        </p:txBody>
      </p:sp>
    </p:spTree>
    <p:extLst>
      <p:ext uri="{BB962C8B-B14F-4D97-AF65-F5344CB8AC3E}">
        <p14:creationId xmlns:p14="http://schemas.microsoft.com/office/powerpoint/2010/main" val="2663307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7883" y="120261"/>
            <a:ext cx="10374101" cy="60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Property Tax Cap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23832" y="850210"/>
            <a:ext cx="11353960" cy="50167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Property Tax Cap?</a:t>
            </a:r>
          </a:p>
          <a:p>
            <a:pPr algn="ctr"/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June 2011, New York State officials enacted a law that limited the increase in property taxes for municipalities and school districts (Chapter 97 of the Laws of 2011).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first year the tax cap legislation for school districts was 2012-2013.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this is often labeled a “2% tax cap” it is misleading as the law does not limit a property tax increase to 2%.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law does require for 60% voter approval IF the proposed levy exceeds a specific amount (called the tax levy limit) in the calculation.</a:t>
            </a:r>
          </a:p>
          <a:p>
            <a:pPr marL="742950" lvl="1" indent="-285750">
              <a:buFont typeface="Wingdings" charset="2"/>
              <a:buChar char="Ø"/>
            </a:pPr>
            <a:endParaRPr lang="en-US" sz="2400" i="1" dirty="0">
              <a:solidFill>
                <a:srgbClr val="002060"/>
              </a:solidFill>
              <a:latin typeface="Palatino Linotype" panose="02040502050505030304" pitchFamily="18" charset="0"/>
              <a:ea typeface="Palatino Linotype" charset="0"/>
              <a:cs typeface="Palatino Linotype" charset="0"/>
            </a:endParaRPr>
          </a:p>
        </p:txBody>
      </p:sp>
      <p:sp>
        <p:nvSpPr>
          <p:cNvPr id="7" name="Google Shape;163;p27">
            <a:extLst>
              <a:ext uri="{FF2B5EF4-FFF2-40B4-BE49-F238E27FC236}">
                <a16:creationId xmlns:a16="http://schemas.microsoft.com/office/drawing/2014/main" id="{69E9469A-09E0-4523-B645-F7F1D1609F6B}"/>
              </a:ext>
            </a:extLst>
          </p:cNvPr>
          <p:cNvSpPr/>
          <p:nvPr/>
        </p:nvSpPr>
        <p:spPr>
          <a:xfrm>
            <a:off x="0" y="1"/>
            <a:ext cx="12192000" cy="6857999"/>
          </a:xfrm>
          <a:prstGeom prst="rect">
            <a:avLst/>
          </a:prstGeom>
          <a:noFill/>
          <a:ln w="571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  <a:defRPr/>
            </a:pPr>
            <a:endParaRPr sz="1867" kern="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C63733-081A-4690-A397-271184643EE9}"/>
              </a:ext>
            </a:extLst>
          </p:cNvPr>
          <p:cNvSpPr/>
          <p:nvPr/>
        </p:nvSpPr>
        <p:spPr>
          <a:xfrm>
            <a:off x="3826444" y="6384581"/>
            <a:ext cx="4470453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US" sz="2133" b="1" i="1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Moving Forward Together</a:t>
            </a:r>
          </a:p>
        </p:txBody>
      </p:sp>
    </p:spTree>
    <p:extLst>
      <p:ext uri="{BB962C8B-B14F-4D97-AF65-F5344CB8AC3E}">
        <p14:creationId xmlns:p14="http://schemas.microsoft.com/office/powerpoint/2010/main" val="3179454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/>
          <p:cNvSpPr/>
          <p:nvPr/>
        </p:nvSpPr>
        <p:spPr>
          <a:xfrm>
            <a:off x="596984" y="128941"/>
            <a:ext cx="109854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Palatino Linotype"/>
                <a:cs typeface="Times New Roman" panose="02020603050405020304" pitchFamily="18" charset="0"/>
                <a:sym typeface="Palatino Linotype"/>
              </a:rPr>
              <a:t>Property Tax Calculation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6984" y="1023512"/>
            <a:ext cx="1098541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Property Tax Cap calculation is made up of eight steps to determine the 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Allowable Tax Levy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Starting with the prior year tax levy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 of factors for growth and consumer price index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 and subtraction of current and prior year items such as, </a:t>
            </a:r>
            <a:b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 In Lieu of Taxes (PILOT’s)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Inclusion of items as calculated and in accordance with the legislation </a:t>
            </a:r>
            <a:b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 as Capital Tax Levy and New York State retirements system adjustments</a:t>
            </a:r>
          </a:p>
          <a:p>
            <a:endParaRPr lang="en-US" sz="2000" dirty="0"/>
          </a:p>
        </p:txBody>
      </p:sp>
      <p:sp>
        <p:nvSpPr>
          <p:cNvPr id="62" name="Rectangle 61"/>
          <p:cNvSpPr/>
          <p:nvPr/>
        </p:nvSpPr>
        <p:spPr>
          <a:xfrm>
            <a:off x="10046188" y="2305470"/>
            <a:ext cx="1219200" cy="3810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rgbClr val="002060"/>
                </a:solidFill>
                <a:latin typeface="Palatino Linotype" panose="02040502050505030304" pitchFamily="18" charset="0"/>
              </a:rPr>
              <a:t>Step 1</a:t>
            </a:r>
          </a:p>
        </p:txBody>
      </p:sp>
      <p:sp>
        <p:nvSpPr>
          <p:cNvPr id="63" name="Rectangle 62"/>
          <p:cNvSpPr/>
          <p:nvPr/>
        </p:nvSpPr>
        <p:spPr>
          <a:xfrm>
            <a:off x="9883667" y="3020781"/>
            <a:ext cx="1540701" cy="3810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rgbClr val="002060"/>
                </a:solidFill>
                <a:latin typeface="Palatino Linotype" panose="02040502050505030304" pitchFamily="18" charset="0"/>
              </a:rPr>
              <a:t>Steps 2 &amp; 5</a:t>
            </a:r>
          </a:p>
        </p:txBody>
      </p:sp>
      <p:sp>
        <p:nvSpPr>
          <p:cNvPr id="64" name="Rectangle 63"/>
          <p:cNvSpPr/>
          <p:nvPr/>
        </p:nvSpPr>
        <p:spPr>
          <a:xfrm>
            <a:off x="9715500" y="3914213"/>
            <a:ext cx="1905000" cy="3810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rgbClr val="002060"/>
                </a:solidFill>
                <a:latin typeface="Palatino Linotype" panose="02040502050505030304" pitchFamily="18" charset="0"/>
              </a:rPr>
              <a:t>Steps 3, 4, 6 &amp; 7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0058400" y="4870070"/>
            <a:ext cx="1219200" cy="3810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rgbClr val="002060"/>
                </a:solidFill>
                <a:latin typeface="Palatino Linotype" panose="02040502050505030304" pitchFamily="18" charset="0"/>
              </a:rPr>
              <a:t>Step 8</a:t>
            </a:r>
          </a:p>
        </p:txBody>
      </p:sp>
      <p:sp>
        <p:nvSpPr>
          <p:cNvPr id="10" name="Google Shape;163;p27">
            <a:extLst>
              <a:ext uri="{FF2B5EF4-FFF2-40B4-BE49-F238E27FC236}">
                <a16:creationId xmlns:a16="http://schemas.microsoft.com/office/drawing/2014/main" id="{AC662BAD-D6D5-467B-9973-6CCE083E90CF}"/>
              </a:ext>
            </a:extLst>
          </p:cNvPr>
          <p:cNvSpPr/>
          <p:nvPr/>
        </p:nvSpPr>
        <p:spPr>
          <a:xfrm>
            <a:off x="0" y="1"/>
            <a:ext cx="12192000" cy="6857999"/>
          </a:xfrm>
          <a:prstGeom prst="rect">
            <a:avLst/>
          </a:prstGeom>
          <a:noFill/>
          <a:ln w="571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  <a:defRPr/>
            </a:pPr>
            <a:endParaRPr sz="1867" kern="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2CD17D-21C2-4180-9AF9-577AC002EB98}"/>
              </a:ext>
            </a:extLst>
          </p:cNvPr>
          <p:cNvSpPr/>
          <p:nvPr/>
        </p:nvSpPr>
        <p:spPr>
          <a:xfrm>
            <a:off x="3826444" y="6384581"/>
            <a:ext cx="4470453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US" sz="2133" b="1" i="1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Moving Forward Together</a:t>
            </a:r>
          </a:p>
        </p:txBody>
      </p:sp>
    </p:spTree>
    <p:extLst>
      <p:ext uri="{BB962C8B-B14F-4D97-AF65-F5344CB8AC3E}">
        <p14:creationId xmlns:p14="http://schemas.microsoft.com/office/powerpoint/2010/main" val="2175722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/>
          <p:nvPr/>
        </p:nvSpPr>
        <p:spPr>
          <a:xfrm>
            <a:off x="2270508" y="48019"/>
            <a:ext cx="7089153" cy="5975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Palatino Linotype"/>
                <a:cs typeface="Times New Roman" panose="02020603050405020304" pitchFamily="18" charset="0"/>
                <a:sym typeface="Palatino Linotype"/>
              </a:rPr>
              <a:t>Frequently Asked Questions…Tax Cap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78800" y="796066"/>
            <a:ext cx="11250262" cy="52864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0100" lvl="1" indent="-342900">
              <a:buFont typeface="Wingdings" panose="05000000000000000000" pitchFamily="2" charset="2"/>
              <a:buChar char="Ø"/>
            </a:pPr>
            <a:endParaRPr lang="en-US" sz="2100" dirty="0">
              <a:solidFill>
                <a:srgbClr val="002060"/>
              </a:solidFill>
              <a:latin typeface="Palatino Linotype" panose="02040502050505030304" pitchFamily="18" charset="0"/>
              <a:cs typeface="Palatino Linotype"/>
            </a:endParaRPr>
          </a:p>
          <a:p>
            <a:r>
              <a:rPr lang="en-US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Q1. Does the tax cap law mean school tax levies can’t increase by more than 2%? </a:t>
            </a:r>
          </a:p>
          <a:p>
            <a:r>
              <a:rPr lang="en-US" sz="21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A1. To put it simply, No.  Each district prepares their own tax levy calculation that consists of 	eight factors.  The 2% factor is only one of the eight factors to consider in this calculation.</a:t>
            </a:r>
          </a:p>
          <a:p>
            <a:endParaRPr lang="en-US" sz="21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Q2. What is a tax levy limit?</a:t>
            </a:r>
          </a:p>
          <a:p>
            <a:r>
              <a:rPr lang="en-US" sz="21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A2.  The tax levy limit is the highest allowable tax levy (before exclusions) that a school 	district can propose as part of its annual budget that requires 50% approval by the taxpayers. 	The law does allow for some exceptions (i.e. exclusions) such as some pension costs and 	capital expenses.</a:t>
            </a:r>
          </a:p>
          <a:p>
            <a:endParaRPr lang="en-US" sz="21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Q3</a:t>
            </a:r>
            <a:r>
              <a:rPr lang="en-US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What does the property tax law mean for your tax bill?</a:t>
            </a:r>
          </a:p>
          <a:p>
            <a:r>
              <a:rPr lang="en-US" sz="21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A3.This law does not limit property tax rate increases to 2% or any other value. This law 	changed the parameters of what voter support is needed to pass a budget.</a:t>
            </a:r>
          </a:p>
          <a:p>
            <a:endParaRPr lang="en-US" sz="21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Q4. Are district capital expenses for BOCES projects under the tax cap?</a:t>
            </a:r>
          </a:p>
          <a:p>
            <a:r>
              <a:rPr lang="en-US" sz="21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1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</a:t>
            </a:r>
            <a:r>
              <a:rPr lang="en-US" sz="21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No</a:t>
            </a:r>
          </a:p>
          <a:p>
            <a:endParaRPr lang="en-US" sz="2100" i="1" dirty="0">
              <a:solidFill>
                <a:srgbClr val="002060"/>
              </a:solidFill>
              <a:latin typeface="Palatino Linotype" panose="02040502050505030304" pitchFamily="18" charset="0"/>
              <a:cs typeface="Palatino Linotype"/>
            </a:endParaRPr>
          </a:p>
        </p:txBody>
      </p:sp>
      <p:sp>
        <p:nvSpPr>
          <p:cNvPr id="6" name="Google Shape;163;p27">
            <a:extLst>
              <a:ext uri="{FF2B5EF4-FFF2-40B4-BE49-F238E27FC236}">
                <a16:creationId xmlns:a16="http://schemas.microsoft.com/office/drawing/2014/main" id="{2C195E68-2997-43A6-9DE3-BA28F1D680F7}"/>
              </a:ext>
            </a:extLst>
          </p:cNvPr>
          <p:cNvSpPr/>
          <p:nvPr/>
        </p:nvSpPr>
        <p:spPr>
          <a:xfrm>
            <a:off x="0" y="1"/>
            <a:ext cx="12192000" cy="6857999"/>
          </a:xfrm>
          <a:prstGeom prst="rect">
            <a:avLst/>
          </a:prstGeom>
          <a:noFill/>
          <a:ln w="571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  <a:defRPr/>
            </a:pPr>
            <a:endParaRPr sz="1867" kern="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6B5942A-4AE7-49FA-B843-DE96EF4517B8}"/>
              </a:ext>
            </a:extLst>
          </p:cNvPr>
          <p:cNvSpPr/>
          <p:nvPr/>
        </p:nvSpPr>
        <p:spPr>
          <a:xfrm>
            <a:off x="3826444" y="6384581"/>
            <a:ext cx="4470453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US" sz="2133" b="1" i="1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Moving Forward Together</a:t>
            </a:r>
          </a:p>
        </p:txBody>
      </p:sp>
    </p:spTree>
    <p:extLst>
      <p:ext uri="{BB962C8B-B14F-4D97-AF65-F5344CB8AC3E}">
        <p14:creationId xmlns:p14="http://schemas.microsoft.com/office/powerpoint/2010/main" val="2569374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/>
          <p:nvPr/>
        </p:nvSpPr>
        <p:spPr>
          <a:xfrm>
            <a:off x="3907768" y="30661"/>
            <a:ext cx="4388645" cy="58477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WCSD &amp; The Tax Cap</a:t>
            </a:r>
          </a:p>
        </p:txBody>
      </p:sp>
      <p:sp>
        <p:nvSpPr>
          <p:cNvPr id="2" name="Rectangle 1"/>
          <p:cNvSpPr/>
          <p:nvPr/>
        </p:nvSpPr>
        <p:spPr>
          <a:xfrm>
            <a:off x="937830" y="3762248"/>
            <a:ext cx="10266702" cy="24569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i="1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29186" y="1482550"/>
            <a:ext cx="4618127" cy="12337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law provides for an 8 step formula that must be used to calculate the tax levy limit.  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29184" y="2907938"/>
            <a:ext cx="4618128" cy="12337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calculation uses a growth factor that is based on the local tax base.</a:t>
            </a:r>
          </a:p>
        </p:txBody>
      </p:sp>
      <p:sp>
        <p:nvSpPr>
          <p:cNvPr id="71" name="Rectangle 70"/>
          <p:cNvSpPr/>
          <p:nvPr/>
        </p:nvSpPr>
        <p:spPr>
          <a:xfrm>
            <a:off x="329184" y="4356238"/>
            <a:ext cx="4618128" cy="115103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calculation uses the rate of inflation (Consumer Price Index or CPI) or 2%, whichever is lower.</a:t>
            </a:r>
          </a:p>
        </p:txBody>
      </p:sp>
      <p:graphicFrame>
        <p:nvGraphicFramePr>
          <p:cNvPr id="72" name="Chart 71"/>
          <p:cNvGraphicFramePr/>
          <p:nvPr>
            <p:extLst>
              <p:ext uri="{D42A27DB-BD31-4B8C-83A1-F6EECF244321}">
                <p14:modId xmlns:p14="http://schemas.microsoft.com/office/powerpoint/2010/main" val="3307449330"/>
              </p:ext>
            </p:extLst>
          </p:nvPr>
        </p:nvGraphicFramePr>
        <p:xfrm>
          <a:off x="5165350" y="844701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0523798" y="985371"/>
            <a:ext cx="955589" cy="99435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2060"/>
                </a:solidFill>
                <a:latin typeface="Palatino Linotype" panose="02040502050505030304" pitchFamily="18" charset="0"/>
              </a:rPr>
              <a:t>2023-2024 Tax Cap Rate  2.0%</a:t>
            </a:r>
          </a:p>
        </p:txBody>
      </p:sp>
      <p:sp>
        <p:nvSpPr>
          <p:cNvPr id="11" name="Google Shape;163;p27">
            <a:extLst>
              <a:ext uri="{FF2B5EF4-FFF2-40B4-BE49-F238E27FC236}">
                <a16:creationId xmlns:a16="http://schemas.microsoft.com/office/drawing/2014/main" id="{3E7D7B39-4882-4F9C-B388-62AD9895D7FF}"/>
              </a:ext>
            </a:extLst>
          </p:cNvPr>
          <p:cNvSpPr/>
          <p:nvPr/>
        </p:nvSpPr>
        <p:spPr>
          <a:xfrm>
            <a:off x="0" y="1"/>
            <a:ext cx="12192000" cy="6857999"/>
          </a:xfrm>
          <a:prstGeom prst="rect">
            <a:avLst/>
          </a:prstGeom>
          <a:noFill/>
          <a:ln w="571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  <a:defRPr/>
            </a:pPr>
            <a:endParaRPr sz="1867" kern="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B6FF1CD-8B3F-4615-8334-311CF41A07B6}"/>
              </a:ext>
            </a:extLst>
          </p:cNvPr>
          <p:cNvSpPr/>
          <p:nvPr/>
        </p:nvSpPr>
        <p:spPr>
          <a:xfrm>
            <a:off x="3826444" y="6384581"/>
            <a:ext cx="4470453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US" sz="2133" b="1" i="1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Moving Forward Together</a:t>
            </a:r>
          </a:p>
        </p:txBody>
      </p:sp>
      <p:sp>
        <p:nvSpPr>
          <p:cNvPr id="4" name="Rectangle 3"/>
          <p:cNvSpPr/>
          <p:nvPr/>
        </p:nvSpPr>
        <p:spPr>
          <a:xfrm>
            <a:off x="5165350" y="5356779"/>
            <a:ext cx="6874250" cy="88882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2023-2024 Consumer Price Index (CPI) is currently at 8% (rate of inflation). WCSD is capped at 2% for tax cap calculation purposes.  </a:t>
            </a:r>
          </a:p>
          <a:p>
            <a:pPr algn="ctr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makes for an interesting budget process.</a:t>
            </a:r>
          </a:p>
        </p:txBody>
      </p:sp>
    </p:spTree>
    <p:extLst>
      <p:ext uri="{BB962C8B-B14F-4D97-AF65-F5344CB8AC3E}">
        <p14:creationId xmlns:p14="http://schemas.microsoft.com/office/powerpoint/2010/main" val="3481257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/>
          <p:nvPr/>
        </p:nvSpPr>
        <p:spPr>
          <a:xfrm>
            <a:off x="4195313" y="105570"/>
            <a:ext cx="3801374" cy="58477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York State Aid</a:t>
            </a:r>
          </a:p>
        </p:txBody>
      </p:sp>
      <p:sp>
        <p:nvSpPr>
          <p:cNvPr id="2" name="Rectangle 1"/>
          <p:cNvSpPr/>
          <p:nvPr/>
        </p:nvSpPr>
        <p:spPr>
          <a:xfrm>
            <a:off x="937830" y="3762248"/>
            <a:ext cx="10266702" cy="24569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i="1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53620" y="1178620"/>
            <a:ext cx="10628779" cy="4100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2763" indent="-512763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school aid awarded to the state’s 691 school districts is determined annually by an act of the state legislature, through the state budget process.</a:t>
            </a:r>
          </a:p>
          <a:p>
            <a:pPr marL="512763" indent="-512763"/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2763" indent="-512763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state’s funds come from two principal sources; general fund accounts (88%) and lottery funds (12%).</a:t>
            </a:r>
          </a:p>
          <a:p>
            <a:pPr marL="512763" indent="-512763"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2763" indent="-512763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Superintendent generally submits claims for aid to the Office of Management Services at the New York State Education Department.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dirty="0">
              <a:latin typeface="Palatino Linotype" panose="02040502050505030304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628964" y="5279476"/>
            <a:ext cx="3953435" cy="4831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rgbClr val="002060"/>
                </a:solidFill>
                <a:latin typeface="Palatino Linotype" panose="02040502050505030304" pitchFamily="18" charset="0"/>
              </a:rPr>
              <a:t>-School Law, 36</a:t>
            </a:r>
            <a:r>
              <a:rPr lang="en-US" i="1" baseline="30000" dirty="0">
                <a:solidFill>
                  <a:srgbClr val="002060"/>
                </a:solidFill>
                <a:latin typeface="Palatino Linotype" panose="02040502050505030304" pitchFamily="18" charset="0"/>
              </a:rPr>
              <a:t>th</a:t>
            </a:r>
            <a:r>
              <a:rPr lang="en-US" i="1" dirty="0">
                <a:solidFill>
                  <a:srgbClr val="002060"/>
                </a:solidFill>
                <a:latin typeface="Palatino Linotype" panose="02040502050505030304" pitchFamily="18" charset="0"/>
              </a:rPr>
              <a:t> Edition NYSSBA</a:t>
            </a:r>
          </a:p>
        </p:txBody>
      </p:sp>
      <p:sp>
        <p:nvSpPr>
          <p:cNvPr id="8" name="Google Shape;163;p27">
            <a:extLst>
              <a:ext uri="{FF2B5EF4-FFF2-40B4-BE49-F238E27FC236}">
                <a16:creationId xmlns:a16="http://schemas.microsoft.com/office/drawing/2014/main" id="{FEF2CB33-2E37-463C-8B5A-27DA4C1AED87}"/>
              </a:ext>
            </a:extLst>
          </p:cNvPr>
          <p:cNvSpPr/>
          <p:nvPr/>
        </p:nvSpPr>
        <p:spPr>
          <a:xfrm>
            <a:off x="0" y="1"/>
            <a:ext cx="12192000" cy="6857999"/>
          </a:xfrm>
          <a:prstGeom prst="rect">
            <a:avLst/>
          </a:prstGeom>
          <a:noFill/>
          <a:ln w="571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  <a:defRPr/>
            </a:pPr>
            <a:endParaRPr sz="1867" kern="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D7A294-D8FF-47EA-8D4B-F2B9D857281A}"/>
              </a:ext>
            </a:extLst>
          </p:cNvPr>
          <p:cNvSpPr/>
          <p:nvPr/>
        </p:nvSpPr>
        <p:spPr>
          <a:xfrm>
            <a:off x="3826444" y="6384581"/>
            <a:ext cx="4470453" cy="42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US" sz="2133" b="1" i="1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Moving Forward Together</a:t>
            </a:r>
          </a:p>
        </p:txBody>
      </p:sp>
    </p:spTree>
    <p:extLst>
      <p:ext uri="{BB962C8B-B14F-4D97-AF65-F5344CB8AC3E}">
        <p14:creationId xmlns:p14="http://schemas.microsoft.com/office/powerpoint/2010/main" val="189162343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4181</TotalTime>
  <Words>1565</Words>
  <Application>Microsoft Office PowerPoint</Application>
  <PresentationFormat>Widescreen</PresentationFormat>
  <Paragraphs>172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Palatino Linotype</vt:lpstr>
      <vt:lpstr>Times New Roman</vt:lpstr>
      <vt:lpstr>Wingdings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2022-2023 WCSD Revenue by Source</vt:lpstr>
      <vt:lpstr>PowerPoint Presentation</vt:lpstr>
      <vt:lpstr>Thank you to the WCSD community.</vt:lpstr>
    </vt:vector>
  </TitlesOfParts>
  <Company>Wappingers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 Carrion</dc:creator>
  <cp:lastModifiedBy>Sharon McDonough</cp:lastModifiedBy>
  <cp:revision>226</cp:revision>
  <cp:lastPrinted>2023-02-16T13:04:03Z</cp:lastPrinted>
  <dcterms:created xsi:type="dcterms:W3CDTF">2018-11-28T17:05:53Z</dcterms:created>
  <dcterms:modified xsi:type="dcterms:W3CDTF">2023-03-06T19:48:14Z</dcterms:modified>
</cp:coreProperties>
</file>